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8404800" cy="42062400"/>
  <p:notesSz cx="6858000" cy="9144000"/>
  <p:defaultTextStyle>
    <a:defPPr>
      <a:defRPr lang="en-US"/>
    </a:defPPr>
    <a:lvl1pPr marL="0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99030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98060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897090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196121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495152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794182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6093212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392242" algn="l" defTabSz="2299030" rtl="0" eaLnBrk="1" latinLnBrk="0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8F"/>
    <a:srgbClr val="A10000"/>
    <a:srgbClr val="AC0000"/>
    <a:srgbClr val="BA0000"/>
    <a:srgbClr val="FFF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8482" autoAdjust="0"/>
  </p:normalViewPr>
  <p:slideViewPr>
    <p:cSldViewPr snapToGrid="0" snapToObjects="1">
      <p:cViewPr>
        <p:scale>
          <a:sx n="35" d="100"/>
          <a:sy n="35" d="100"/>
        </p:scale>
        <p:origin x="-90" y="-114"/>
      </p:cViewPr>
      <p:guideLst>
        <p:guide orient="horz" pos="13248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6F72-4DFA-401B-A836-4263681EFA2B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63725" y="685800"/>
            <a:ext cx="3130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4D751-A4AC-48C3-998C-2AE1B6E1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4D751-A4AC-48C3-998C-2AE1B6E1B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3066611"/>
            <a:ext cx="32644080" cy="9016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3835360"/>
            <a:ext cx="26883360" cy="10749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9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9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96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9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9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806562" y="8986950"/>
            <a:ext cx="32837436" cy="1914033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94248" y="8986950"/>
            <a:ext cx="97872234" cy="1914033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27028989"/>
            <a:ext cx="32644080" cy="8354060"/>
          </a:xfrm>
        </p:spPr>
        <p:txBody>
          <a:bodyPr anchor="t"/>
          <a:lstStyle>
            <a:lvl1pPr algn="l">
              <a:defRPr sz="20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7827843"/>
            <a:ext cx="32644080" cy="9201147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9903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9806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9709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96121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9515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9418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609321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3922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4248" y="52344321"/>
            <a:ext cx="65354835" cy="148046019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89163" y="52344321"/>
            <a:ext cx="65354835" cy="148046019"/>
          </a:xfr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684446"/>
            <a:ext cx="34564320" cy="7010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9415359"/>
            <a:ext cx="16968789" cy="3923874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000" b="1"/>
            </a:lvl2pPr>
            <a:lvl3pPr marL="4598060" indent="0">
              <a:buNone/>
              <a:defRPr sz="9000" b="1"/>
            </a:lvl3pPr>
            <a:lvl4pPr marL="6897090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2" indent="0">
              <a:buNone/>
              <a:defRPr sz="8000" b="1"/>
            </a:lvl6pPr>
            <a:lvl7pPr marL="13794182" indent="0">
              <a:buNone/>
              <a:defRPr sz="8000" b="1"/>
            </a:lvl7pPr>
            <a:lvl8pPr marL="16093212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3339233"/>
            <a:ext cx="16968789" cy="24234566"/>
          </a:xfrm>
        </p:spPr>
        <p:txBody>
          <a:bodyPr/>
          <a:lstStyle>
            <a:lvl1pPr>
              <a:defRPr sz="121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9415359"/>
            <a:ext cx="16975455" cy="3923874"/>
          </a:xfrm>
        </p:spPr>
        <p:txBody>
          <a:bodyPr anchor="b"/>
          <a:lstStyle>
            <a:lvl1pPr marL="0" indent="0">
              <a:buNone/>
              <a:defRPr sz="12100" b="1"/>
            </a:lvl1pPr>
            <a:lvl2pPr marL="2299030" indent="0">
              <a:buNone/>
              <a:defRPr sz="10000" b="1"/>
            </a:lvl2pPr>
            <a:lvl3pPr marL="4598060" indent="0">
              <a:buNone/>
              <a:defRPr sz="9000" b="1"/>
            </a:lvl3pPr>
            <a:lvl4pPr marL="6897090" indent="0">
              <a:buNone/>
              <a:defRPr sz="8000" b="1"/>
            </a:lvl4pPr>
            <a:lvl5pPr marL="9196121" indent="0">
              <a:buNone/>
              <a:defRPr sz="8000" b="1"/>
            </a:lvl5pPr>
            <a:lvl6pPr marL="11495152" indent="0">
              <a:buNone/>
              <a:defRPr sz="8000" b="1"/>
            </a:lvl6pPr>
            <a:lvl7pPr marL="13794182" indent="0">
              <a:buNone/>
              <a:defRPr sz="8000" b="1"/>
            </a:lvl7pPr>
            <a:lvl8pPr marL="16093212" indent="0">
              <a:buNone/>
              <a:defRPr sz="8000" b="1"/>
            </a:lvl8pPr>
            <a:lvl9pPr marL="18392242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8" y="13339233"/>
            <a:ext cx="16975455" cy="24234566"/>
          </a:xfrm>
        </p:spPr>
        <p:txBody>
          <a:bodyPr/>
          <a:lstStyle>
            <a:lvl1pPr>
              <a:defRPr sz="121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3" y="1674707"/>
            <a:ext cx="12634914" cy="7127240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674710"/>
            <a:ext cx="21469350" cy="35899093"/>
          </a:xfrm>
        </p:spPr>
        <p:txBody>
          <a:bodyPr/>
          <a:lstStyle>
            <a:lvl1pPr>
              <a:defRPr sz="16100"/>
            </a:lvl1pPr>
            <a:lvl2pPr>
              <a:defRPr sz="14100"/>
            </a:lvl2pPr>
            <a:lvl3pPr>
              <a:defRPr sz="121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3" y="8801950"/>
            <a:ext cx="12634914" cy="28771853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100"/>
            </a:lvl3pPr>
            <a:lvl4pPr marL="6897090" indent="0">
              <a:buNone/>
              <a:defRPr sz="4500"/>
            </a:lvl4pPr>
            <a:lvl5pPr marL="9196121" indent="0">
              <a:buNone/>
              <a:defRPr sz="4500"/>
            </a:lvl5pPr>
            <a:lvl6pPr marL="11495152" indent="0">
              <a:buNone/>
              <a:defRPr sz="4500"/>
            </a:lvl6pPr>
            <a:lvl7pPr marL="13794182" indent="0">
              <a:buNone/>
              <a:defRPr sz="4500"/>
            </a:lvl7pPr>
            <a:lvl8pPr marL="16093212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09" y="29443681"/>
            <a:ext cx="23042880" cy="3475993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09" y="3758353"/>
            <a:ext cx="23042880" cy="25237440"/>
          </a:xfrm>
        </p:spPr>
        <p:txBody>
          <a:bodyPr/>
          <a:lstStyle>
            <a:lvl1pPr marL="0" indent="0">
              <a:buNone/>
              <a:defRPr sz="16100"/>
            </a:lvl1pPr>
            <a:lvl2pPr marL="2299030" indent="0">
              <a:buNone/>
              <a:defRPr sz="14100"/>
            </a:lvl2pPr>
            <a:lvl3pPr marL="4598060" indent="0">
              <a:buNone/>
              <a:defRPr sz="12100"/>
            </a:lvl3pPr>
            <a:lvl4pPr marL="6897090" indent="0">
              <a:buNone/>
              <a:defRPr sz="10000"/>
            </a:lvl4pPr>
            <a:lvl5pPr marL="9196121" indent="0">
              <a:buNone/>
              <a:defRPr sz="10000"/>
            </a:lvl5pPr>
            <a:lvl6pPr marL="11495152" indent="0">
              <a:buNone/>
              <a:defRPr sz="10000"/>
            </a:lvl6pPr>
            <a:lvl7pPr marL="13794182" indent="0">
              <a:buNone/>
              <a:defRPr sz="10000"/>
            </a:lvl7pPr>
            <a:lvl8pPr marL="16093212" indent="0">
              <a:buNone/>
              <a:defRPr sz="10000"/>
            </a:lvl8pPr>
            <a:lvl9pPr marL="18392242" indent="0">
              <a:buNone/>
              <a:defRPr sz="10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09" y="32919674"/>
            <a:ext cx="23042880" cy="4936487"/>
          </a:xfrm>
        </p:spPr>
        <p:txBody>
          <a:bodyPr/>
          <a:lstStyle>
            <a:lvl1pPr marL="0" indent="0">
              <a:buNone/>
              <a:defRPr sz="7000"/>
            </a:lvl1pPr>
            <a:lvl2pPr marL="2299030" indent="0">
              <a:buNone/>
              <a:defRPr sz="6000"/>
            </a:lvl2pPr>
            <a:lvl3pPr marL="4598060" indent="0">
              <a:buNone/>
              <a:defRPr sz="5100"/>
            </a:lvl3pPr>
            <a:lvl4pPr marL="6897090" indent="0">
              <a:buNone/>
              <a:defRPr sz="4500"/>
            </a:lvl4pPr>
            <a:lvl5pPr marL="9196121" indent="0">
              <a:buNone/>
              <a:defRPr sz="4500"/>
            </a:lvl5pPr>
            <a:lvl6pPr marL="11495152" indent="0">
              <a:buNone/>
              <a:defRPr sz="4500"/>
            </a:lvl6pPr>
            <a:lvl7pPr marL="13794182" indent="0">
              <a:buNone/>
              <a:defRPr sz="4500"/>
            </a:lvl7pPr>
            <a:lvl8pPr marL="16093212" indent="0">
              <a:buNone/>
              <a:defRPr sz="4500"/>
            </a:lvl8pPr>
            <a:lvl9pPr marL="1839224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684446"/>
            <a:ext cx="34564320" cy="70104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9814564"/>
            <a:ext cx="34564320" cy="27759239"/>
          </a:xfrm>
          <a:prstGeom prst="rect">
            <a:avLst/>
          </a:prstGeom>
        </p:spPr>
        <p:txBody>
          <a:bodyPr vert="horz" lIns="459806" tIns="229903" rIns="459806" bIns="2299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8985617"/>
            <a:ext cx="8961120" cy="2239433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41FCB-713B-1A4F-B2CE-10E4BDB5D282}" type="datetimeFigureOut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8985617"/>
            <a:ext cx="12161520" cy="2239433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8985617"/>
            <a:ext cx="8961120" cy="2239433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A851-435D-684C-8A06-20DE7D7A8F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99030" rtl="0" eaLnBrk="1" latinLnBrk="0" hangingPunct="1">
        <a:spcBef>
          <a:spcPct val="0"/>
        </a:spcBef>
        <a:buNone/>
        <a:defRPr sz="2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273" indent="-1724273" algn="l" defTabSz="2299030" rtl="0" eaLnBrk="1" latinLnBrk="0" hangingPunct="1">
        <a:spcBef>
          <a:spcPct val="20000"/>
        </a:spcBef>
        <a:buFont typeface="Arial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735924" indent="-1436894" algn="l" defTabSz="2299030" rtl="0" eaLnBrk="1" latinLnBrk="0" hangingPunct="1">
        <a:spcBef>
          <a:spcPct val="20000"/>
        </a:spcBef>
        <a:buFont typeface="Arial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7575" indent="-1149515" algn="l" defTabSz="2299030" rtl="0" eaLnBrk="1" latinLnBrk="0" hangingPunct="1">
        <a:spcBef>
          <a:spcPct val="20000"/>
        </a:spcBef>
        <a:buFont typeface="Arial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6606" indent="-1149515" algn="l" defTabSz="2299030" rtl="0" eaLnBrk="1" latinLnBrk="0" hangingPunct="1">
        <a:spcBef>
          <a:spcPct val="20000"/>
        </a:spcBef>
        <a:buFont typeface="Arial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5637" indent="-1149515" algn="l" defTabSz="2299030" rtl="0" eaLnBrk="1" latinLnBrk="0" hangingPunct="1">
        <a:spcBef>
          <a:spcPct val="20000"/>
        </a:spcBef>
        <a:buFont typeface="Arial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644667" indent="-1149515" algn="l" defTabSz="22990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3697" indent="-1149515" algn="l" defTabSz="22990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242727" indent="-1149515" algn="l" defTabSz="22990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1758" indent="-1149515" algn="l" defTabSz="22990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99030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98060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97090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96121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152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94182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93212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392242" algn="l" defTabSz="2299030" rtl="0" eaLnBrk="1" latinLnBrk="0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25549924" y="16370984"/>
            <a:ext cx="12693024" cy="12409596"/>
          </a:xfrm>
          <a:prstGeom prst="rect">
            <a:avLst/>
          </a:prstGeom>
          <a:pattFill prst="ltVert">
            <a:fgClr>
              <a:srgbClr val="FFF08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5069" y="7008345"/>
            <a:ext cx="12275097" cy="7929256"/>
          </a:xfrm>
          <a:prstGeom prst="rect">
            <a:avLst/>
          </a:prstGeom>
          <a:pattFill prst="ltVert">
            <a:fgClr>
              <a:srgbClr val="FFF08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3057378" y="30234104"/>
            <a:ext cx="12300257" cy="11828296"/>
          </a:xfrm>
          <a:prstGeom prst="rect">
            <a:avLst/>
          </a:prstGeom>
          <a:pattFill prst="ltVert">
            <a:fgClr>
              <a:srgbClr val="FFF08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85072" y="16386962"/>
            <a:ext cx="12687471" cy="12409596"/>
          </a:xfrm>
          <a:prstGeom prst="rect">
            <a:avLst/>
          </a:prstGeom>
          <a:pattFill prst="ltVert">
            <a:fgClr>
              <a:srgbClr val="FFF08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9939"/>
            <a:ext cx="26902611" cy="5466462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en-US" sz="27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68" y="25008"/>
            <a:ext cx="25829468" cy="2135495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DEVELOPING A FRAMEWORK FOR </a:t>
            </a:r>
            <a:r>
              <a:rPr lang="en-US" sz="6600" b="1" dirty="0">
                <a:solidFill>
                  <a:srgbClr val="FFF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PROBLEM </a:t>
            </a:r>
            <a:r>
              <a:rPr lang="en-US" sz="6600" b="1" dirty="0" smtClean="0">
                <a:solidFill>
                  <a:srgbClr val="FFF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SOLVING COMPUTER COACHES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311" y="2591390"/>
            <a:ext cx="26081526" cy="2935714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Evan Frodermann</a:t>
            </a:r>
            <a:r>
              <a:rPr lang="en-US" sz="3600" b="1" baseline="30000" dirty="0" smtClean="0">
                <a:solidFill>
                  <a:srgbClr val="FFF10B"/>
                </a:solidFill>
                <a:latin typeface="Arial"/>
                <a:cs typeface="Arial"/>
              </a:rPr>
              <a:t>1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, Qing (</a:t>
            </a:r>
            <a:r>
              <a:rPr lang="en-US" sz="3600" b="1" dirty="0" err="1" smtClean="0">
                <a:solidFill>
                  <a:srgbClr val="FFF10B"/>
                </a:solidFill>
                <a:latin typeface="Arial"/>
                <a:cs typeface="Arial"/>
              </a:rPr>
              <a:t>Xu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) Ryan</a:t>
            </a:r>
            <a:r>
              <a:rPr lang="en-US" sz="3600" b="1" baseline="30000" dirty="0" smtClean="0">
                <a:solidFill>
                  <a:srgbClr val="FFF10B"/>
                </a:solidFill>
                <a:latin typeface="Arial"/>
                <a:cs typeface="Arial"/>
              </a:rPr>
              <a:t>1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, Kristin </a:t>
            </a:r>
            <a:r>
              <a:rPr lang="en-US" sz="3600" b="1" dirty="0">
                <a:solidFill>
                  <a:srgbClr val="FFF10B"/>
                </a:solidFill>
                <a:latin typeface="Arial"/>
                <a:cs typeface="Arial"/>
              </a:rPr>
              <a:t>Crouse</a:t>
            </a:r>
            <a:r>
              <a:rPr lang="en-US" sz="3600" b="1" baseline="30000" dirty="0">
                <a:solidFill>
                  <a:srgbClr val="FFF10B"/>
                </a:solidFill>
                <a:latin typeface="Arial"/>
                <a:cs typeface="Arial"/>
              </a:rPr>
              <a:t> </a:t>
            </a:r>
            <a:r>
              <a:rPr lang="en-US" sz="3600" b="1" baseline="30000" dirty="0" smtClean="0">
                <a:solidFill>
                  <a:srgbClr val="FFF10B"/>
                </a:solidFill>
                <a:latin typeface="Arial"/>
                <a:cs typeface="Arial"/>
              </a:rPr>
              <a:t>1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, </a:t>
            </a:r>
            <a:r>
              <a:rPr lang="en-US" sz="3600" b="1" dirty="0">
                <a:solidFill>
                  <a:srgbClr val="FFF10B"/>
                </a:solidFill>
                <a:latin typeface="Arial"/>
                <a:cs typeface="Arial"/>
              </a:rPr>
              <a:t>Ken 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Hel</a:t>
            </a:r>
            <a:r>
              <a:rPr lang="en-US" altLang="zh-CN" sz="3600" b="1" dirty="0" smtClean="0">
                <a:solidFill>
                  <a:srgbClr val="FFF10B"/>
                </a:solidFill>
                <a:latin typeface="Arial"/>
                <a:cs typeface="Arial"/>
              </a:rPr>
              <a:t>ler</a:t>
            </a:r>
            <a:r>
              <a:rPr lang="en-US" sz="3600" b="1" baseline="30000" dirty="0" smtClean="0">
                <a:solidFill>
                  <a:srgbClr val="FFF10B"/>
                </a:solidFill>
                <a:latin typeface="Arial"/>
                <a:cs typeface="Arial"/>
              </a:rPr>
              <a:t>1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, Leon </a:t>
            </a:r>
            <a:r>
              <a:rPr lang="en-US" sz="3600" b="1" dirty="0">
                <a:solidFill>
                  <a:srgbClr val="FFF10B"/>
                </a:solidFill>
                <a:latin typeface="Arial"/>
                <a:cs typeface="Arial"/>
              </a:rPr>
              <a:t>Hsu</a:t>
            </a:r>
            <a:r>
              <a:rPr lang="en-US" sz="3600" b="1" baseline="30000" dirty="0">
                <a:solidFill>
                  <a:srgbClr val="FFF10B"/>
                </a:solidFill>
                <a:latin typeface="Arial"/>
                <a:cs typeface="Arial"/>
              </a:rPr>
              <a:t> 2</a:t>
            </a:r>
            <a:r>
              <a:rPr lang="en-US" sz="3600" b="1" smtClean="0">
                <a:solidFill>
                  <a:srgbClr val="FFF10B"/>
                </a:solidFill>
                <a:latin typeface="Arial"/>
                <a:cs typeface="Arial"/>
              </a:rPr>
              <a:t>, </a:t>
            </a:r>
            <a:r>
              <a:rPr lang="en-US" sz="3600" b="1" smtClean="0">
                <a:solidFill>
                  <a:srgbClr val="FFF10B"/>
                </a:solidFill>
                <a:latin typeface="Arial"/>
                <a:cs typeface="Arial"/>
              </a:rPr>
              <a:t>Bijaya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Aryal</a:t>
            </a:r>
            <a:r>
              <a:rPr lang="en-US" sz="3600" b="1" baseline="30000" dirty="0" smtClean="0">
                <a:solidFill>
                  <a:srgbClr val="FFF10B"/>
                </a:solidFill>
                <a:latin typeface="Arial"/>
                <a:cs typeface="Arial"/>
              </a:rPr>
              <a:t>3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 </a:t>
            </a:r>
            <a:endParaRPr lang="en-US" sz="3600" dirty="0" smtClean="0">
              <a:solidFill>
                <a:srgbClr val="FFF10B"/>
              </a:solidFill>
              <a:latin typeface="Arial"/>
              <a:cs typeface="Arial"/>
            </a:endParaRPr>
          </a:p>
          <a:p>
            <a:pPr algn="ctr"/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1. </a:t>
            </a:r>
            <a:r>
              <a:rPr lang="en-US" sz="3600" b="1" dirty="0">
                <a:solidFill>
                  <a:srgbClr val="FFF10B"/>
                </a:solidFill>
                <a:latin typeface="Arial"/>
                <a:cs typeface="Arial"/>
              </a:rPr>
              <a:t>School of Physics and Astronomy, University of 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Minnesota –</a:t>
            </a:r>
            <a:r>
              <a:rPr lang="en-US" sz="3600" b="1" dirty="0">
                <a:solidFill>
                  <a:srgbClr val="FFF10B"/>
                </a:solidFill>
                <a:latin typeface="Arial"/>
                <a:cs typeface="Arial"/>
              </a:rPr>
              <a:t>Twin Cities</a:t>
            </a:r>
          </a:p>
          <a:p>
            <a:pPr algn="ctr"/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2. </a:t>
            </a:r>
            <a:r>
              <a:rPr lang="en-US" sz="3600" b="1" dirty="0">
                <a:solidFill>
                  <a:srgbClr val="FFF10B"/>
                </a:solidFill>
                <a:latin typeface="Arial"/>
                <a:cs typeface="Arial"/>
              </a:rPr>
              <a:t>Department of Postsecondary Teaching and Learning, University of 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Minnesota –</a:t>
            </a:r>
            <a:r>
              <a:rPr lang="en-US" sz="3600" b="1" dirty="0">
                <a:solidFill>
                  <a:srgbClr val="FFF10B"/>
                </a:solidFill>
                <a:latin typeface="Arial"/>
                <a:cs typeface="Arial"/>
              </a:rPr>
              <a:t>Twin Cities</a:t>
            </a:r>
          </a:p>
          <a:p>
            <a:pPr algn="ctr"/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3. </a:t>
            </a:r>
            <a:r>
              <a:rPr lang="en-US" sz="3600" b="1" dirty="0">
                <a:solidFill>
                  <a:srgbClr val="FFF10B"/>
                </a:solidFill>
                <a:latin typeface="Arial"/>
                <a:cs typeface="Arial"/>
              </a:rPr>
              <a:t>Center for Learning Innovation, University of </a:t>
            </a:r>
            <a:r>
              <a:rPr lang="en-US" sz="3600" b="1" dirty="0" smtClean="0">
                <a:solidFill>
                  <a:srgbClr val="FFF10B"/>
                </a:solidFill>
                <a:latin typeface="Arial"/>
                <a:cs typeface="Arial"/>
              </a:rPr>
              <a:t>Minnesota – Rochester</a:t>
            </a:r>
            <a:endParaRPr lang="en-US" sz="3600" b="1" dirty="0">
              <a:solidFill>
                <a:srgbClr val="FFF10B"/>
              </a:solidFill>
              <a:latin typeface="Arial"/>
              <a:cs typeface="Arial"/>
            </a:endParaRPr>
          </a:p>
          <a:p>
            <a:pPr algn="ctr"/>
            <a:endParaRPr lang="en-US" sz="4000" b="1" dirty="0">
              <a:solidFill>
                <a:srgbClr val="FFF10B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384" y="2906452"/>
            <a:ext cx="2442411" cy="2541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703" y="5772540"/>
            <a:ext cx="26904313" cy="1039029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sz="6000" dirty="0" smtClean="0">
                <a:solidFill>
                  <a:srgbClr val="FFF10B"/>
                </a:solidFill>
                <a:latin typeface="Arial"/>
                <a:cs typeface="Arial"/>
              </a:rPr>
              <a:t>Goal and design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57849" y="14937601"/>
            <a:ext cx="38404800" cy="1193323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sz="6000" dirty="0" smtClean="0">
                <a:solidFill>
                  <a:srgbClr val="FFF10B"/>
                </a:solidFill>
                <a:latin typeface="Helvetica"/>
              </a:rPr>
              <a:t>Computer Coaches – Instructor’s Perspective</a:t>
            </a:r>
            <a:endParaRPr lang="en-US" sz="6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037765" y="7008345"/>
            <a:ext cx="12213572" cy="786013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35 computer v1 coaches were incorporated into calculus-based introductory mechanics courses </a:t>
            </a: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Data collected from students as well as instructor feedback were used to motivate the redesign of our coaching framework.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Data collected from students included:</a:t>
            </a:r>
            <a:endParaRPr lang="en-US" sz="3600" dirty="0">
              <a:solidFill>
                <a:srgbClr val="1414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FCI, CLASS, and a math diagnostic tests.</a:t>
            </a: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Midterm and end of term surveys about the version 1 coaches in Spring 2013.</a:t>
            </a: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Keystroke data from coaches.</a:t>
            </a:r>
          </a:p>
          <a:p>
            <a:pPr marL="2870530" lvl="1" indent="-571500">
              <a:buFont typeface="Arial" pitchFamily="34" charset="0"/>
              <a:buChar char="•"/>
            </a:pP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v2 coaches will also be implemented into calculus-based electromagnetism courses to explore usefulness in a new course.</a:t>
            </a:r>
            <a:endParaRPr lang="en-US" sz="3600" dirty="0">
              <a:solidFill>
                <a:srgbClr val="1414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9077211"/>
            <a:ext cx="38404800" cy="1134586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sz="6000" dirty="0" smtClean="0">
                <a:solidFill>
                  <a:srgbClr val="FFF10B"/>
                </a:solidFill>
                <a:latin typeface="Helvetica"/>
              </a:rPr>
              <a:t>Computer Coaches – Student’s Perspective</a:t>
            </a:r>
            <a:endParaRPr lang="en-US" sz="6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3553425" y="977775"/>
            <a:ext cx="3349185" cy="195082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Supported in part by 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the National Science Foundation </a:t>
            </a:r>
            <a:endParaRPr lang="en-US" sz="2400" b="1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DUE-1226197 and the University of MN</a:t>
            </a: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4762" y="39017040"/>
            <a:ext cx="12587781" cy="1617627"/>
            <a:chOff x="19573874" y="13319973"/>
            <a:chExt cx="12587781" cy="1617627"/>
          </a:xfrm>
        </p:grpSpPr>
        <p:sp>
          <p:nvSpPr>
            <p:cNvPr id="17" name="Rounded Rectangle 16"/>
            <p:cNvSpPr/>
            <p:nvPr/>
          </p:nvSpPr>
          <p:spPr>
            <a:xfrm>
              <a:off x="19573874" y="13319973"/>
              <a:ext cx="12587781" cy="1617627"/>
            </a:xfrm>
            <a:prstGeom prst="roundRect">
              <a:avLst/>
            </a:prstGeom>
            <a:solidFill>
              <a:srgbClr val="FFFFFF"/>
            </a:solidFill>
            <a:scene3d>
              <a:camera prst="orthographicFront">
                <a:rot lat="19199996" lon="0" rev="0"/>
              </a:camera>
              <a:lightRig rig="threePt" dir="t"/>
            </a:scene3d>
            <a:sp3d contourW="38100" prstMaterial="flat">
              <a:bevelT w="101600" h="120650" prst="relaxedInset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86418" y="13461148"/>
              <a:ext cx="12065071" cy="1335276"/>
            </a:xfrm>
            <a:prstGeom prst="rect">
              <a:avLst/>
            </a:prstGeom>
            <a:noFill/>
          </p:spPr>
          <p:txBody>
            <a:bodyPr wrap="square" lIns="103163" tIns="51581" rIns="103163" bIns="51581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141413"/>
                  </a:solidFill>
                  <a:latin typeface="Arial"/>
                  <a:cs typeface="Arial"/>
                </a:rPr>
                <a:t>A more detailed analysis of the usage and usability data is shown at poster </a:t>
              </a:r>
              <a:r>
                <a:rPr lang="en-US" sz="4000" b="1" dirty="0" smtClean="0"/>
                <a:t>PST2C14.</a:t>
              </a:r>
              <a:r>
                <a:rPr lang="en-US" sz="4000" dirty="0" smtClean="0"/>
                <a:t>  </a:t>
              </a:r>
              <a:endParaRPr lang="en-US" sz="4000" b="1" dirty="0">
                <a:solidFill>
                  <a:srgbClr val="14141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18840" y="7077462"/>
            <a:ext cx="12041325" cy="786013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Expand the usability and effectiveness of an earlier version (v1) of online computer coaches of problem solving.</a:t>
            </a: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Follow framework of a cognitive apprenticeship model.</a:t>
            </a:r>
          </a:p>
          <a:p>
            <a:pPr marL="2870530" lvl="1" indent="-571500">
              <a:buFont typeface="Arial" pitchFamily="34" charset="0"/>
              <a:buChar char="•"/>
            </a:pP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new version (v2) of the coaches focus on addressing some limitations of the v1 coaches.</a:t>
            </a: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 </a:t>
            </a: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Procedural limitations of v1.</a:t>
            </a: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Over-repetitiveness of v1</a:t>
            </a: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Refocus the coaches to the learning needs of a defined target student population.</a:t>
            </a:r>
          </a:p>
          <a:p>
            <a:pPr marL="287053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Ease of use to designing coaches in v2 for instructors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322736" y="16797655"/>
            <a:ext cx="11769539" cy="342815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version 1, adding and manipulating graphics was difficult and done externally.</a:t>
            </a:r>
          </a:p>
          <a:p>
            <a:pPr lvl="1"/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version 2, all pictures and diagrams are stored in the SQLDB and manipulated within the GUI interface.</a:t>
            </a:r>
          </a:p>
          <a:p>
            <a:pPr lvl="1"/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653189" y="16897372"/>
            <a:ext cx="12242271" cy="3982154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version 1, students cannot switch solutions paths once chosen.</a:t>
            </a: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2870530" lvl="1" indent="-571500">
              <a:buFont typeface="Wingdings" pitchFamily="2" charset="2"/>
              <a:buChar char="q"/>
            </a:pP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version 2, students can “freely” choose how to solve the problem from available instructor-specified paths.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These paths are completely adjustable to the instructors course needs.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713818" y="21154694"/>
            <a:ext cx="12241257" cy="7625886"/>
            <a:chOff x="25549924" y="21125767"/>
            <a:chExt cx="12241257" cy="762588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9924" y="22380106"/>
              <a:ext cx="12241257" cy="6371547"/>
            </a:xfrm>
            <a:prstGeom prst="rect">
              <a:avLst/>
            </a:prstGeom>
          </p:spPr>
        </p:pic>
        <p:grpSp>
          <p:nvGrpSpPr>
            <p:cNvPr id="112" name="Group 111"/>
            <p:cNvGrpSpPr/>
            <p:nvPr/>
          </p:nvGrpSpPr>
          <p:grpSpPr>
            <a:xfrm>
              <a:off x="26583795" y="21125767"/>
              <a:ext cx="10635537" cy="7488741"/>
              <a:chOff x="26830684" y="15174797"/>
              <a:chExt cx="10635537" cy="7488741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7196719" y="18767992"/>
                <a:ext cx="5440056" cy="3895546"/>
                <a:chOff x="-274292" y="15972624"/>
                <a:chExt cx="5440056" cy="3895546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584569" y="18624884"/>
                  <a:ext cx="4565241" cy="1243286"/>
                </a:xfrm>
                <a:prstGeom prst="roundRect">
                  <a:avLst/>
                </a:prstGeom>
                <a:gradFill>
                  <a:gsLst>
                    <a:gs pos="0">
                      <a:srgbClr val="9CACE3"/>
                    </a:gs>
                    <a:gs pos="0">
                      <a:srgbClr val="A10000"/>
                    </a:gs>
                    <a:gs pos="100000">
                      <a:srgbClr val="FF0000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48649" y="18630818"/>
                  <a:ext cx="4517115" cy="1212165"/>
                </a:xfrm>
                <a:prstGeom prst="rect">
                  <a:avLst/>
                </a:prstGeom>
                <a:noFill/>
              </p:spPr>
              <p:txBody>
                <a:bodyPr wrap="square" lIns="103163" tIns="51581" rIns="103163" bIns="51581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Arial"/>
                      <a:cs typeface="Arial"/>
                    </a:rPr>
                    <a:t>“Children” elements are only unlocked for the student with correct responses to questions.</a:t>
                  </a:r>
                  <a:endParaRPr lang="en-US" sz="3600" dirty="0" smtClean="0">
                    <a:solidFill>
                      <a:srgbClr val="FFC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84" name="Straight Arrow Connector 83"/>
                <p:cNvCxnSpPr/>
                <p:nvPr/>
              </p:nvCxnSpPr>
              <p:spPr>
                <a:xfrm flipH="1" flipV="1">
                  <a:off x="-274292" y="15972624"/>
                  <a:ext cx="2906313" cy="2711937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26830684" y="15174797"/>
                <a:ext cx="5622672" cy="2925091"/>
                <a:chOff x="-1234668" y="17426543"/>
                <a:chExt cx="5622672" cy="2925091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527980" y="17426543"/>
                  <a:ext cx="3792229" cy="1212165"/>
                </a:xfrm>
                <a:prstGeom prst="roundRect">
                  <a:avLst/>
                </a:prstGeom>
                <a:gradFill>
                  <a:gsLst>
                    <a:gs pos="0">
                      <a:srgbClr val="9CACE3"/>
                    </a:gs>
                    <a:gs pos="0">
                      <a:srgbClr val="A10000"/>
                    </a:gs>
                    <a:gs pos="100000">
                      <a:srgbClr val="FF0000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607014" y="17468717"/>
                  <a:ext cx="3780990" cy="1212165"/>
                </a:xfrm>
                <a:prstGeom prst="rect">
                  <a:avLst/>
                </a:prstGeom>
                <a:noFill/>
              </p:spPr>
              <p:txBody>
                <a:bodyPr wrap="square" lIns="103163" tIns="51581" rIns="103163" bIns="51581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Arial"/>
                      <a:cs typeface="Arial"/>
                    </a:rPr>
                    <a:t>Users navigate to different “parent” elements at any time through this menu.</a:t>
                  </a:r>
                  <a:endParaRPr lang="en-US" sz="3600" dirty="0" smtClean="0">
                    <a:solidFill>
                      <a:srgbClr val="FFC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H="1">
                  <a:off x="-1234668" y="18379726"/>
                  <a:ext cx="1762649" cy="1971908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Arrow Connector 88"/>
              <p:cNvCxnSpPr/>
              <p:nvPr/>
            </p:nvCxnSpPr>
            <p:spPr>
              <a:xfrm flipV="1">
                <a:off x="30103031" y="18445116"/>
                <a:ext cx="3176558" cy="303481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/>
              <p:cNvGrpSpPr/>
              <p:nvPr/>
            </p:nvGrpSpPr>
            <p:grpSpPr>
              <a:xfrm>
                <a:off x="34265937" y="15337231"/>
                <a:ext cx="3200284" cy="3305349"/>
                <a:chOff x="99631" y="17578657"/>
                <a:chExt cx="3200284" cy="3305349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99631" y="17578657"/>
                  <a:ext cx="3200284" cy="1538665"/>
                </a:xfrm>
                <a:prstGeom prst="roundRect">
                  <a:avLst/>
                </a:prstGeom>
                <a:gradFill>
                  <a:gsLst>
                    <a:gs pos="0">
                      <a:srgbClr val="9CACE3"/>
                    </a:gs>
                    <a:gs pos="0">
                      <a:srgbClr val="A10000"/>
                    </a:gs>
                    <a:gs pos="100000">
                      <a:srgbClr val="FF0000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10824" y="17578657"/>
                  <a:ext cx="2977898" cy="1581497"/>
                </a:xfrm>
                <a:prstGeom prst="rect">
                  <a:avLst/>
                </a:prstGeom>
                <a:noFill/>
              </p:spPr>
              <p:txBody>
                <a:bodyPr wrap="square" lIns="103163" tIns="51581" rIns="103163" bIns="51581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Arial"/>
                      <a:cs typeface="Arial"/>
                    </a:rPr>
                    <a:t>“Primitive” elements are unlocked for the student after correct responses.</a:t>
                  </a:r>
                  <a:endParaRPr lang="en-US" sz="3600" dirty="0" smtClean="0">
                    <a:solidFill>
                      <a:srgbClr val="FFC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93" name="Straight Arrow Connector 92"/>
                <p:cNvCxnSpPr/>
                <p:nvPr/>
              </p:nvCxnSpPr>
              <p:spPr>
                <a:xfrm flipH="1">
                  <a:off x="1932683" y="19075645"/>
                  <a:ext cx="9560" cy="1808361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" name="TextBox 35"/>
          <p:cNvSpPr txBox="1"/>
          <p:nvPr/>
        </p:nvSpPr>
        <p:spPr>
          <a:xfrm>
            <a:off x="492361" y="16800917"/>
            <a:ext cx="12096766" cy="5644148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version 1, instructors needed programming skills to modify coaches.</a:t>
            </a:r>
          </a:p>
          <a:p>
            <a:pPr marL="3041980" lvl="1" indent="-742950">
              <a:buFont typeface="Wingdings" pitchFamily="2" charset="2"/>
              <a:buChar char="q"/>
            </a:pP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version 2, coaches can be duplicated and modified using a graphical user interface (GUI).</a:t>
            </a:r>
          </a:p>
          <a:p>
            <a:pPr marL="3041980" lvl="1" indent="-7429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Adobe Flash</a:t>
            </a:r>
          </a:p>
          <a:p>
            <a:pPr marL="3041980" lvl="1" indent="-742950">
              <a:buFont typeface="Wingdings" pitchFamily="2" charset="2"/>
              <a:buChar char="q"/>
            </a:pP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All information is stored </a:t>
            </a:r>
            <a:r>
              <a:rPr lang="en-US" sz="3600" dirty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a SQL database.  Interacts with </a:t>
            </a: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Flash </a:t>
            </a:r>
            <a:r>
              <a:rPr lang="en-US" sz="3600" dirty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frontend through Java host server (Apache Tomcat). </a:t>
            </a:r>
            <a:endParaRPr lang="en-US" sz="3600" dirty="0" smtClean="0">
              <a:solidFill>
                <a:srgbClr val="1414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7128862" y="53726"/>
            <a:ext cx="11114086" cy="1039029"/>
          </a:xfrm>
          <a:prstGeom prst="rect">
            <a:avLst/>
          </a:prstGeom>
          <a:solidFill>
            <a:srgbClr val="A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r>
              <a:rPr lang="en-US" sz="6000" dirty="0" smtClean="0">
                <a:solidFill>
                  <a:srgbClr val="FFF10B"/>
                </a:solidFill>
                <a:latin typeface="Arial"/>
                <a:cs typeface="Arial"/>
              </a:rPr>
              <a:t>General </a:t>
            </a:r>
            <a:r>
              <a:rPr lang="en-US" sz="6000" dirty="0">
                <a:solidFill>
                  <a:srgbClr val="FFF10B"/>
                </a:solidFill>
                <a:latin typeface="Arial"/>
                <a:cs typeface="Arial"/>
              </a:rPr>
              <a:t>v</a:t>
            </a:r>
            <a:r>
              <a:rPr lang="en-US" sz="6000" dirty="0" smtClean="0">
                <a:solidFill>
                  <a:srgbClr val="FFF10B"/>
                </a:solidFill>
                <a:latin typeface="Arial"/>
                <a:cs typeface="Arial"/>
              </a:rPr>
              <a:t>2 Coach Structure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02797" y="30315787"/>
            <a:ext cx="12701791" cy="7583140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A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Positives</a:t>
            </a:r>
          </a:p>
          <a:p>
            <a:pPr marL="2870530" lvl="1" indent="-571500">
              <a:buFont typeface="Wingdings" pitchFamily="2" charset="2"/>
              <a:buChar char="q"/>
            </a:pP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End-term survey 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“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 computer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coaches did 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help improve my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problem solving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in this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class”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66% of the 135 responses either “disagreed” or “strongly disagreed”</a:t>
            </a:r>
          </a:p>
          <a:p>
            <a:pPr marL="2870530" lvl="1" indent="-571500"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Midterm survey; Free </a:t>
            </a:r>
            <a:r>
              <a:rPr lang="en-US" sz="3600" dirty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response </a:t>
            </a: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question</a:t>
            </a:r>
            <a:r>
              <a:rPr lang="en-US" sz="3600" dirty="0">
                <a:solidFill>
                  <a:srgbClr val="141413"/>
                </a:solidFill>
                <a:latin typeface="Arial"/>
                <a:cs typeface="Arial"/>
              </a:rPr>
              <a:t>.</a:t>
            </a: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“What do you like most about the computer coaches?”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23% of 183 responses either mentioned “step by step” or “guide from beginning to end”.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070215" y="30279190"/>
            <a:ext cx="12292375" cy="10907127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A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Shortcomings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dirty="0" smtClean="0">
              <a:solidFill>
                <a:srgbClr val="1414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Midterm survey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“Using the computer coaches made the homework take too long”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49% of the 183 responses either “agree” or “strongly agree”</a:t>
            </a:r>
          </a:p>
          <a:p>
            <a:pPr marL="2870530" lvl="1" indent="-571500">
              <a:buFont typeface="Wingdings" pitchFamily="2" charset="2"/>
              <a:buChar char="q"/>
            </a:pP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Midterm survey; Free response question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“What do you like least about the computer coaches?”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37% of the 183 responses either mentioned that they were “too long” or “too repetitive”.</a:t>
            </a:r>
          </a:p>
          <a:p>
            <a:pPr marL="2870530" lvl="1" indent="-571500">
              <a:buFont typeface="Wingdings" pitchFamily="2" charset="2"/>
              <a:buChar char="q"/>
            </a:pP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One of the design goals is to be adaptable to the diverse desires of the student.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Reduce this time and over repetition for students who desire it.</a:t>
            </a:r>
          </a:p>
          <a:p>
            <a:pPr marL="2870530" lvl="1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latin typeface="Arial"/>
                <a:cs typeface="Arial"/>
              </a:rPr>
              <a:t>Student controls the “grain size” of the coach</a:t>
            </a:r>
            <a:endParaRPr lang="en-US" sz="3600" dirty="0">
              <a:solidFill>
                <a:srgbClr val="141413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569135" y="30765795"/>
            <a:ext cx="12530624" cy="3428156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version 1, every kinematic quantity defined whether useful or not, with the same set of questions.  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 version 2, only useful quantities are defined using comprehensive </a:t>
            </a:r>
            <a:r>
              <a:rPr lang="en-US" sz="3600" dirty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modules; </a:t>
            </a:r>
            <a:r>
              <a:rPr lang="en-US" sz="3600" dirty="0" err="1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eg</a:t>
            </a:r>
            <a:r>
              <a:rPr lang="en-US" sz="3600" dirty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the “quantity module”.</a:t>
            </a:r>
          </a:p>
          <a:p>
            <a:pPr marL="2870530" lvl="1" indent="-571500">
              <a:buFont typeface="Wingdings" pitchFamily="2" charset="2"/>
              <a:buChar char="q"/>
            </a:pPr>
            <a:endParaRPr lang="en-US" sz="3600" dirty="0" smtClean="0">
              <a:solidFill>
                <a:srgbClr val="141413"/>
              </a:solidFill>
              <a:latin typeface="Arial"/>
              <a:cs typeface="Arial"/>
            </a:endParaRPr>
          </a:p>
        </p:txBody>
      </p:sp>
      <p:pic>
        <p:nvPicPr>
          <p:cNvPr id="96" name="Picture 95" descr="goldyM2out-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2" y="3070181"/>
            <a:ext cx="2743200" cy="1901825"/>
          </a:xfrm>
          <a:prstGeom prst="rect">
            <a:avLst/>
          </a:prstGeom>
          <a:noFill/>
          <a:extLst/>
        </p:spPr>
      </p:pic>
      <p:grpSp>
        <p:nvGrpSpPr>
          <p:cNvPr id="22" name="Group 21"/>
          <p:cNvGrpSpPr/>
          <p:nvPr/>
        </p:nvGrpSpPr>
        <p:grpSpPr>
          <a:xfrm>
            <a:off x="13057377" y="20848291"/>
            <a:ext cx="12224065" cy="7903362"/>
            <a:chOff x="13057377" y="20848291"/>
            <a:chExt cx="12224065" cy="790336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377" y="22380106"/>
              <a:ext cx="12224065" cy="6371547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3209102" y="20848291"/>
              <a:ext cx="10910476" cy="7472475"/>
              <a:chOff x="13209102" y="20848291"/>
              <a:chExt cx="10910476" cy="747247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7155723" y="25582064"/>
                <a:ext cx="5294374" cy="2738702"/>
                <a:chOff x="466713" y="17259920"/>
                <a:chExt cx="5294374" cy="2738702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466713" y="18739001"/>
                  <a:ext cx="3281579" cy="1259621"/>
                </a:xfrm>
                <a:prstGeom prst="roundRect">
                  <a:avLst/>
                </a:prstGeom>
                <a:gradFill>
                  <a:gsLst>
                    <a:gs pos="0">
                      <a:srgbClr val="9CACE3"/>
                    </a:gs>
                    <a:gs pos="0">
                      <a:srgbClr val="A10000"/>
                    </a:gs>
                    <a:gs pos="100000">
                      <a:srgbClr val="FF0000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66714" y="18734372"/>
                  <a:ext cx="3281579" cy="1212165"/>
                </a:xfrm>
                <a:prstGeom prst="rect">
                  <a:avLst/>
                </a:prstGeom>
                <a:noFill/>
              </p:spPr>
              <p:txBody>
                <a:bodyPr wrap="square" lIns="103163" tIns="51581" rIns="103163" bIns="51581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Arial"/>
                      <a:cs typeface="Arial"/>
                    </a:rPr>
                    <a:t>Instructors edit pictures and diagrams within the GUI.</a:t>
                  </a:r>
                  <a:endParaRPr lang="en-US" sz="3600" dirty="0" smtClean="0">
                    <a:solidFill>
                      <a:srgbClr val="FFC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3476125" y="17259920"/>
                  <a:ext cx="2284962" cy="1924787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13209102" y="25402268"/>
                <a:ext cx="3607907" cy="2359299"/>
                <a:chOff x="803641" y="19362398"/>
                <a:chExt cx="3607907" cy="2359299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803641" y="19362398"/>
                  <a:ext cx="2918877" cy="2359299"/>
                </a:xfrm>
                <a:prstGeom prst="roundRect">
                  <a:avLst/>
                </a:prstGeom>
                <a:gradFill>
                  <a:gsLst>
                    <a:gs pos="0">
                      <a:srgbClr val="9CACE3"/>
                    </a:gs>
                    <a:gs pos="0">
                      <a:srgbClr val="A10000"/>
                    </a:gs>
                    <a:gs pos="100000">
                      <a:srgbClr val="FF0000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03642" y="19401536"/>
                  <a:ext cx="3081131" cy="2320161"/>
                </a:xfrm>
                <a:prstGeom prst="rect">
                  <a:avLst/>
                </a:prstGeom>
                <a:noFill/>
              </p:spPr>
              <p:txBody>
                <a:bodyPr wrap="square" lIns="103163" tIns="51581" rIns="103163" bIns="51581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Arial"/>
                      <a:cs typeface="Arial"/>
                    </a:rPr>
                    <a:t>Students unlock elements of the diagram dynamically and drag unlocked elements to create diagram.</a:t>
                  </a:r>
                  <a:endParaRPr lang="en-US" sz="3600" dirty="0" smtClean="0">
                    <a:solidFill>
                      <a:srgbClr val="FFC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75" name="Straight Arrow Connector 74"/>
                <p:cNvCxnSpPr/>
                <p:nvPr/>
              </p:nvCxnSpPr>
              <p:spPr>
                <a:xfrm flipV="1">
                  <a:off x="3238730" y="19753047"/>
                  <a:ext cx="1172818" cy="237666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13474826" y="20848291"/>
                <a:ext cx="3001303" cy="1936898"/>
                <a:chOff x="1470268" y="17824436"/>
                <a:chExt cx="3001303" cy="1936898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1501090" y="17824436"/>
                  <a:ext cx="2622331" cy="1591196"/>
                </a:xfrm>
                <a:prstGeom prst="roundRect">
                  <a:avLst/>
                </a:prstGeom>
                <a:gradFill>
                  <a:gsLst>
                    <a:gs pos="0">
                      <a:srgbClr val="9CACE3"/>
                    </a:gs>
                    <a:gs pos="0">
                      <a:srgbClr val="A10000"/>
                    </a:gs>
                    <a:gs pos="100000">
                      <a:srgbClr val="FF0000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470268" y="17834135"/>
                  <a:ext cx="3001303" cy="1581497"/>
                </a:xfrm>
                <a:prstGeom prst="rect">
                  <a:avLst/>
                </a:prstGeom>
                <a:noFill/>
              </p:spPr>
              <p:txBody>
                <a:bodyPr wrap="square" lIns="103163" tIns="51581" rIns="103163" bIns="51581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Arial"/>
                      <a:cs typeface="Arial"/>
                    </a:rPr>
                    <a:t>Picture elements are added to the database through the interface.</a:t>
                  </a:r>
                  <a:endParaRPr lang="en-US" sz="3600" dirty="0" smtClean="0">
                    <a:solidFill>
                      <a:srgbClr val="FFC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>
                  <a:off x="3768841" y="19242635"/>
                  <a:ext cx="457201" cy="518699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19798748" y="21327772"/>
                <a:ext cx="4320830" cy="1499094"/>
                <a:chOff x="-1020915" y="18092529"/>
                <a:chExt cx="4320830" cy="1499094"/>
              </a:xfrm>
            </p:grpSpPr>
            <p:sp>
              <p:nvSpPr>
                <p:cNvPr id="102" name="Rounded Rectangle 101"/>
                <p:cNvSpPr/>
                <p:nvPr/>
              </p:nvSpPr>
              <p:spPr>
                <a:xfrm>
                  <a:off x="584569" y="18092529"/>
                  <a:ext cx="2715346" cy="1276837"/>
                </a:xfrm>
                <a:prstGeom prst="roundRect">
                  <a:avLst/>
                </a:prstGeom>
                <a:gradFill>
                  <a:gsLst>
                    <a:gs pos="0">
                      <a:srgbClr val="9CACE3"/>
                    </a:gs>
                    <a:gs pos="0">
                      <a:srgbClr val="A10000"/>
                    </a:gs>
                    <a:gs pos="100000">
                      <a:srgbClr val="FF0000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584569" y="18116029"/>
                  <a:ext cx="2715346" cy="1212165"/>
                </a:xfrm>
                <a:prstGeom prst="rect">
                  <a:avLst/>
                </a:prstGeom>
                <a:noFill/>
              </p:spPr>
              <p:txBody>
                <a:bodyPr wrap="square" lIns="103163" tIns="51581" rIns="103163" bIns="51581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Arial"/>
                      <a:cs typeface="Arial"/>
                    </a:rPr>
                    <a:t>Coaches are edited in the “instructor” view</a:t>
                  </a:r>
                  <a:endParaRPr lang="en-US" sz="3600" dirty="0" smtClean="0">
                    <a:solidFill>
                      <a:srgbClr val="FFC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105" name="Straight Arrow Connector 104"/>
                <p:cNvCxnSpPr>
                  <a:stCxn id="104" idx="1"/>
                </p:cNvCxnSpPr>
                <p:nvPr/>
              </p:nvCxnSpPr>
              <p:spPr>
                <a:xfrm flipH="1">
                  <a:off x="-1020915" y="18722112"/>
                  <a:ext cx="1605484" cy="869511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8" name="Group 57"/>
          <p:cNvGrpSpPr/>
          <p:nvPr/>
        </p:nvGrpSpPr>
        <p:grpSpPr>
          <a:xfrm>
            <a:off x="25448156" y="34265604"/>
            <a:ext cx="12841831" cy="7584634"/>
            <a:chOff x="25448156" y="34265604"/>
            <a:chExt cx="12841831" cy="758463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9134" y="35229062"/>
              <a:ext cx="12720853" cy="662117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5448156" y="34265604"/>
              <a:ext cx="12794793" cy="7440000"/>
              <a:chOff x="25448156" y="34265604"/>
              <a:chExt cx="12794793" cy="7440000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25549924" y="36850758"/>
                <a:ext cx="2875553" cy="1950829"/>
              </a:xfrm>
              <a:prstGeom prst="roundRect">
                <a:avLst/>
              </a:prstGeom>
              <a:gradFill>
                <a:gsLst>
                  <a:gs pos="0">
                    <a:srgbClr val="9CACE3"/>
                  </a:gs>
                  <a:gs pos="0">
                    <a:srgbClr val="A10000"/>
                  </a:gs>
                  <a:gs pos="100000">
                    <a:srgbClr val="FF0000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5505012" y="36850758"/>
                <a:ext cx="3285141" cy="1950829"/>
              </a:xfrm>
              <a:prstGeom prst="rect">
                <a:avLst/>
              </a:prstGeom>
              <a:noFill/>
            </p:spPr>
            <p:txBody>
              <a:bodyPr wrap="square" lIns="103163" tIns="51581" rIns="103163" bIns="51581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Quantity categories are defined by instructor</a:t>
                </a:r>
                <a:r>
                  <a:rPr lang="en-US" sz="2400" dirty="0">
                    <a:solidFill>
                      <a:srgbClr val="FFFF00"/>
                    </a:solidFill>
                    <a:latin typeface="Arial"/>
                    <a:cs typeface="Arial"/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which include a list of required responses.</a:t>
                </a:r>
                <a:endParaRPr lang="en-US" sz="3600" dirty="0" smtClean="0">
                  <a:solidFill>
                    <a:srgbClr val="FFC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28163502" y="37692737"/>
                <a:ext cx="1520032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ounded Rectangle 128"/>
              <p:cNvSpPr/>
              <p:nvPr/>
            </p:nvSpPr>
            <p:spPr>
              <a:xfrm>
                <a:off x="29409086" y="40493439"/>
                <a:ext cx="4412836" cy="1212165"/>
              </a:xfrm>
              <a:prstGeom prst="roundRect">
                <a:avLst/>
              </a:prstGeom>
              <a:gradFill>
                <a:gsLst>
                  <a:gs pos="0">
                    <a:srgbClr val="9CACE3"/>
                  </a:gs>
                  <a:gs pos="0">
                    <a:srgbClr val="A10000"/>
                  </a:gs>
                  <a:gs pos="100000">
                    <a:srgbClr val="FF0000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9444066" y="40460052"/>
                <a:ext cx="4452971" cy="1212165"/>
              </a:xfrm>
              <a:prstGeom prst="rect">
                <a:avLst/>
              </a:prstGeom>
              <a:noFill/>
            </p:spPr>
            <p:txBody>
              <a:bodyPr wrap="square" lIns="103163" tIns="51581" rIns="103163" bIns="51581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Students choose which quantities to define with these minimal responses.</a:t>
                </a:r>
                <a:endParaRPr lang="en-US" sz="3600" dirty="0" smtClean="0">
                  <a:solidFill>
                    <a:srgbClr val="FFC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31" name="Straight Arrow Connector 130"/>
              <p:cNvCxnSpPr/>
              <p:nvPr/>
            </p:nvCxnSpPr>
            <p:spPr>
              <a:xfrm flipH="1" flipV="1">
                <a:off x="30914788" y="39359541"/>
                <a:ext cx="529633" cy="1213082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ounded Rectangle 131"/>
              <p:cNvSpPr/>
              <p:nvPr/>
            </p:nvSpPr>
            <p:spPr>
              <a:xfrm>
                <a:off x="33451016" y="34660716"/>
                <a:ext cx="4648744" cy="1136690"/>
              </a:xfrm>
              <a:prstGeom prst="roundRect">
                <a:avLst/>
              </a:prstGeom>
              <a:gradFill>
                <a:gsLst>
                  <a:gs pos="0">
                    <a:srgbClr val="9CACE3"/>
                  </a:gs>
                  <a:gs pos="0">
                    <a:srgbClr val="A10000"/>
                  </a:gs>
                  <a:gs pos="100000">
                    <a:srgbClr val="FF0000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3543127" y="34585241"/>
                <a:ext cx="4699822" cy="1212165"/>
              </a:xfrm>
              <a:prstGeom prst="rect">
                <a:avLst/>
              </a:prstGeom>
              <a:noFill/>
            </p:spPr>
            <p:txBody>
              <a:bodyPr wrap="square" lIns="103163" tIns="51581" rIns="103163" bIns="51581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Arial"/>
                    <a:cs typeface="Arial"/>
                  </a:rPr>
                  <a:t>Quantities required to solve the problem must be defined.  Other quantities can also be defined.</a:t>
                </a:r>
                <a:endParaRPr lang="en-US" sz="3600" dirty="0" smtClean="0">
                  <a:solidFill>
                    <a:srgbClr val="FFC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 flipH="1">
                <a:off x="36480612" y="34672015"/>
                <a:ext cx="935522" cy="4517625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/>
              <p:cNvGrpSpPr/>
              <p:nvPr/>
            </p:nvGrpSpPr>
            <p:grpSpPr>
              <a:xfrm>
                <a:off x="25448156" y="34265604"/>
                <a:ext cx="6167348" cy="1467149"/>
                <a:chOff x="584569" y="18624884"/>
                <a:chExt cx="6167348" cy="1467149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584569" y="18624884"/>
                  <a:ext cx="2303408" cy="1276837"/>
                </a:xfrm>
                <a:prstGeom prst="roundRect">
                  <a:avLst/>
                </a:prstGeom>
                <a:gradFill>
                  <a:gsLst>
                    <a:gs pos="0">
                      <a:srgbClr val="9CACE3"/>
                    </a:gs>
                    <a:gs pos="0">
                      <a:srgbClr val="A10000"/>
                    </a:gs>
                    <a:gs pos="100000">
                      <a:srgbClr val="FF0000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584569" y="18624884"/>
                  <a:ext cx="2715346" cy="1212165"/>
                </a:xfrm>
                <a:prstGeom prst="rect">
                  <a:avLst/>
                </a:prstGeom>
                <a:noFill/>
              </p:spPr>
              <p:txBody>
                <a:bodyPr wrap="square" lIns="103163" tIns="51581" rIns="103163" bIns="51581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FF00"/>
                      </a:solidFill>
                      <a:latin typeface="Arial"/>
                      <a:cs typeface="Arial"/>
                    </a:rPr>
                    <a:t>Coaches are solved in the “student” view</a:t>
                  </a:r>
                  <a:endParaRPr lang="en-US" sz="3600" dirty="0" smtClean="0">
                    <a:solidFill>
                      <a:srgbClr val="FFC000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110" name="Straight Arrow Connector 109"/>
                <p:cNvCxnSpPr/>
                <p:nvPr/>
              </p:nvCxnSpPr>
              <p:spPr>
                <a:xfrm>
                  <a:off x="2887977" y="19230966"/>
                  <a:ext cx="3863940" cy="861067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31" name="Group 1030"/>
          <p:cNvGrpSpPr/>
          <p:nvPr/>
        </p:nvGrpSpPr>
        <p:grpSpPr>
          <a:xfrm>
            <a:off x="72119" y="23182432"/>
            <a:ext cx="12832469" cy="5513895"/>
            <a:chOff x="72119" y="23182432"/>
            <a:chExt cx="12832469" cy="5513895"/>
          </a:xfrm>
        </p:grpSpPr>
        <p:pic>
          <p:nvPicPr>
            <p:cNvPr id="28" name="Picture 2" descr="http://cartaslinux.files.wordpress.com/2011/10/web_serve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916" y="24663615"/>
              <a:ext cx="2533434" cy="3027155"/>
            </a:xfrm>
            <a:prstGeom prst="rect">
              <a:avLst/>
            </a:prstGeom>
            <a:noFill/>
            <a:extLst/>
          </p:spPr>
        </p:pic>
        <p:sp>
          <p:nvSpPr>
            <p:cNvPr id="113" name="TextBox 112"/>
            <p:cNvSpPr txBox="1"/>
            <p:nvPr/>
          </p:nvSpPr>
          <p:spPr>
            <a:xfrm>
              <a:off x="72119" y="25162644"/>
              <a:ext cx="3071797" cy="1827718"/>
            </a:xfrm>
            <a:prstGeom prst="rect">
              <a:avLst/>
            </a:prstGeom>
            <a:noFill/>
          </p:spPr>
          <p:txBody>
            <a:bodyPr wrap="square" lIns="103163" tIns="51581" rIns="103163" bIns="51581" rtlCol="0">
              <a:spAutoFit/>
            </a:bodyPr>
            <a:lstStyle/>
            <a:p>
              <a:r>
                <a:rPr lang="en-US" sz="2800" dirty="0" smtClean="0">
                  <a:solidFill>
                    <a:srgbClr val="141413"/>
                  </a:solidFill>
                  <a:latin typeface="Arial"/>
                  <a:cs typeface="Arial"/>
                </a:rPr>
                <a:t>Java Web server</a:t>
              </a:r>
            </a:p>
            <a:p>
              <a:r>
                <a:rPr lang="en-US" sz="2800" dirty="0" smtClean="0">
                  <a:solidFill>
                    <a:srgbClr val="141413"/>
                  </a:solidFill>
                  <a:latin typeface="Arial"/>
                  <a:cs typeface="Arial"/>
                </a:rPr>
                <a:t>   Apache Tomcat</a:t>
              </a:r>
            </a:p>
            <a:p>
              <a:endParaRPr lang="en-US" sz="2800" dirty="0">
                <a:solidFill>
                  <a:srgbClr val="141413"/>
                </a:solidFill>
                <a:latin typeface="Arial"/>
                <a:cs typeface="Arial"/>
              </a:endParaRPr>
            </a:p>
            <a:p>
              <a:r>
                <a:rPr lang="en-US" sz="2800" dirty="0" smtClean="0">
                  <a:solidFill>
                    <a:srgbClr val="141413"/>
                  </a:solidFill>
                  <a:latin typeface="Arial"/>
                  <a:cs typeface="Arial"/>
                </a:rPr>
                <a:t>MySQL database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076571" y="24128558"/>
              <a:ext cx="2407881" cy="535057"/>
            </a:xfrm>
            <a:prstGeom prst="rect">
              <a:avLst/>
            </a:prstGeom>
            <a:noFill/>
          </p:spPr>
          <p:txBody>
            <a:bodyPr wrap="square" lIns="103163" tIns="51581" rIns="103163" bIns="51581" rtlCol="0">
              <a:spAutoFit/>
            </a:bodyPr>
            <a:lstStyle/>
            <a:p>
              <a:r>
                <a:rPr lang="en-US" sz="2800" b="1" dirty="0" smtClean="0">
                  <a:solidFill>
                    <a:srgbClr val="1414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Server Host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568279" y="23182432"/>
              <a:ext cx="1626809" cy="535057"/>
            </a:xfrm>
            <a:prstGeom prst="rect">
              <a:avLst/>
            </a:prstGeom>
            <a:noFill/>
          </p:spPr>
          <p:txBody>
            <a:bodyPr wrap="square" lIns="103163" tIns="51581" rIns="103163" bIns="51581" rtlCol="0">
              <a:spAutoFit/>
            </a:bodyPr>
            <a:lstStyle/>
            <a:p>
              <a:r>
                <a:rPr lang="en-US" sz="2800" b="1" dirty="0" smtClean="0">
                  <a:solidFill>
                    <a:srgbClr val="1414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Clients</a:t>
              </a:r>
            </a:p>
          </p:txBody>
        </p:sp>
        <p:pic>
          <p:nvPicPr>
            <p:cNvPr id="1028" name="Picture 4" descr="http://www.iconhot.com/icon/png/rrze/720/workstati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855" y="23534119"/>
              <a:ext cx="2047944" cy="2047945"/>
            </a:xfrm>
            <a:prstGeom prst="rect">
              <a:avLst/>
            </a:prstGeom>
            <a:noFill/>
            <a:extLst/>
          </p:spPr>
        </p:pic>
        <p:pic>
          <p:nvPicPr>
            <p:cNvPr id="117" name="Picture 4" descr="http://www.iconhot.com/icon/png/rrze/720/workstati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1685" y="26076503"/>
              <a:ext cx="2047944" cy="2047945"/>
            </a:xfrm>
            <a:prstGeom prst="rect">
              <a:avLst/>
            </a:prstGeom>
            <a:noFill/>
            <a:extLst/>
          </p:spPr>
        </p:pic>
        <p:pic>
          <p:nvPicPr>
            <p:cNvPr id="118" name="Picture 4" descr="http://www.iconhot.com/icon/png/rrze/720/workstati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203" y="26648382"/>
              <a:ext cx="2047944" cy="2047945"/>
            </a:xfrm>
            <a:prstGeom prst="rect">
              <a:avLst/>
            </a:prstGeom>
            <a:noFill/>
            <a:extLst/>
          </p:spPr>
        </p:pic>
        <p:sp>
          <p:nvSpPr>
            <p:cNvPr id="119" name="TextBox 118"/>
            <p:cNvSpPr txBox="1"/>
            <p:nvPr/>
          </p:nvSpPr>
          <p:spPr>
            <a:xfrm>
              <a:off x="5857872" y="23689369"/>
              <a:ext cx="1746467" cy="535057"/>
            </a:xfrm>
            <a:prstGeom prst="rect">
              <a:avLst/>
            </a:prstGeom>
            <a:noFill/>
          </p:spPr>
          <p:txBody>
            <a:bodyPr wrap="square" lIns="103163" tIns="51581" rIns="103163" bIns="51581" rtlCol="0">
              <a:spAutoFit/>
            </a:bodyPr>
            <a:lstStyle/>
            <a:p>
              <a:r>
                <a:rPr lang="en-US" sz="2800" dirty="0" smtClean="0">
                  <a:solidFill>
                    <a:srgbClr val="141413"/>
                  </a:solidFill>
                  <a:latin typeface="Arial"/>
                  <a:cs typeface="Arial"/>
                </a:rPr>
                <a:t>Instructor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671268" y="24337750"/>
              <a:ext cx="3233320" cy="1396831"/>
            </a:xfrm>
            <a:prstGeom prst="rect">
              <a:avLst/>
            </a:prstGeom>
            <a:noFill/>
          </p:spPr>
          <p:txBody>
            <a:bodyPr wrap="square" lIns="103163" tIns="51581" rIns="103163" bIns="51581" rtlCol="0">
              <a:spAutoFit/>
            </a:bodyPr>
            <a:lstStyle/>
            <a:p>
              <a:r>
                <a:rPr lang="en-US" sz="2800" dirty="0" smtClean="0">
                  <a:solidFill>
                    <a:srgbClr val="141413"/>
                  </a:solidFill>
                  <a:latin typeface="Arial"/>
                  <a:cs typeface="Arial"/>
                </a:rPr>
                <a:t>Adobe Flash Player and internet connection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321855" y="28124448"/>
              <a:ext cx="1746467" cy="535057"/>
            </a:xfrm>
            <a:prstGeom prst="rect">
              <a:avLst/>
            </a:prstGeom>
            <a:noFill/>
          </p:spPr>
          <p:txBody>
            <a:bodyPr wrap="square" lIns="103163" tIns="51581" rIns="103163" bIns="51581" rtlCol="0">
              <a:spAutoFit/>
            </a:bodyPr>
            <a:lstStyle/>
            <a:p>
              <a:r>
                <a:rPr lang="en-US" sz="2800" dirty="0" smtClean="0">
                  <a:solidFill>
                    <a:srgbClr val="141413"/>
                  </a:solidFill>
                  <a:latin typeface="Arial"/>
                  <a:cs typeface="Arial"/>
                </a:rPr>
                <a:t>Students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622892" y="26614447"/>
              <a:ext cx="481862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5484452" y="24872313"/>
              <a:ext cx="1988403" cy="120419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468948" y="26990362"/>
              <a:ext cx="2563254" cy="7953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http://www.flocknote.com/sites/flocknote.com/files/pages/padlock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708" y="24872313"/>
              <a:ext cx="982001" cy="982002"/>
            </a:xfrm>
            <a:prstGeom prst="rect">
              <a:avLst/>
            </a:prstGeom>
            <a:noFill/>
            <a:extLst/>
          </p:spPr>
        </p:pic>
      </p:grpSp>
      <p:sp>
        <p:nvSpPr>
          <p:cNvPr id="98" name="TextBox 97"/>
          <p:cNvSpPr txBox="1"/>
          <p:nvPr/>
        </p:nvSpPr>
        <p:spPr>
          <a:xfrm>
            <a:off x="1415388" y="27785709"/>
            <a:ext cx="5474553" cy="965944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2800" dirty="0" smtClean="0">
                <a:solidFill>
                  <a:srgbClr val="141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All software based on free, open source packages.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830" y="1221698"/>
            <a:ext cx="11293119" cy="136194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30241" y="1252562"/>
            <a:ext cx="4112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141413"/>
                </a:solidFill>
                <a:latin typeface="Arial"/>
                <a:cs typeface="Arial"/>
              </a:rPr>
              <a:t>“Primitive” Elements are treated as objects which are unlocked through the solving process.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 flipH="1">
            <a:off x="33897037" y="1510020"/>
            <a:ext cx="489452" cy="8659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34386489" y="1510020"/>
            <a:ext cx="351186" cy="240475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15770</TotalTime>
  <Words>815</Words>
  <Application>Microsoft Office PowerPoint</Application>
  <PresentationFormat>Custom</PresentationFormat>
  <Paragraphs>89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 Frodermann</dc:creator>
  <cp:lastModifiedBy>frodermann</cp:lastModifiedBy>
  <cp:revision>212</cp:revision>
  <cp:lastPrinted>2012-03-14T18:49:04Z</cp:lastPrinted>
  <dcterms:created xsi:type="dcterms:W3CDTF">2012-03-15T15:16:36Z</dcterms:created>
  <dcterms:modified xsi:type="dcterms:W3CDTF">2013-07-12T03:31:06Z</dcterms:modified>
</cp:coreProperties>
</file>